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webextensions/taskpanes.xml" ContentType="application/vnd.ms-office.webextensiontaskpanes+xml"/>
  <Override PartName="/ppt/webextensions/webextension1.xml" ContentType="application/vnd.ms-office.webextensio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136" autoAdjust="0"/>
    <p:restoredTop sz="95380" autoAdjust="0"/>
  </p:normalViewPr>
  <p:slideViewPr>
    <p:cSldViewPr snapToGrid="0">
      <p:cViewPr varScale="1">
        <p:scale>
          <a:sx n="114" d="100"/>
          <a:sy n="114" d="100"/>
        </p:scale>
        <p:origin x="1116"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2B4F3-57D8-42EB-ACAE-5F090B4850FD}" type="datetimeFigureOut">
              <a:rPr lang="en-GB" smtClean="0"/>
              <a:t>20/03/2023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43B5B9-9CFE-4B84-9C61-89FFC0013C9A}" type="slidenum">
              <a:rPr lang="en-GB" smtClean="0"/>
              <a:t>‹#›</a:t>
            </a:fld>
            <a:endParaRPr lang="en-GB" dirty="0"/>
          </a:p>
        </p:txBody>
      </p:sp>
    </p:spTree>
    <p:extLst>
      <p:ext uri="{BB962C8B-B14F-4D97-AF65-F5344CB8AC3E}">
        <p14:creationId xmlns:p14="http://schemas.microsoft.com/office/powerpoint/2010/main" val="3640199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6FCC-3F84-682F-4142-36396FB8E53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EFA4E67A-46E7-6A28-A322-7D8D569F54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FB94AF94-DF09-B3A6-DAA1-84D0942251B6}"/>
              </a:ext>
            </a:extLst>
          </p:cNvPr>
          <p:cNvSpPr>
            <a:spLocks noGrp="1"/>
          </p:cNvSpPr>
          <p:nvPr>
            <p:ph type="dt" sz="half" idx="10"/>
          </p:nvPr>
        </p:nvSpPr>
        <p:spPr/>
        <p:txBody>
          <a:bodyPr/>
          <a:lstStyle/>
          <a:p>
            <a:fld id="{45DB6E98-6985-4A4D-A32B-7B5ED9A5C934}" type="datetimeFigureOut">
              <a:rPr lang="en-GB" smtClean="0"/>
              <a:t>20/03/2023</a:t>
            </a:fld>
            <a:endParaRPr lang="en-GB" dirty="0"/>
          </a:p>
        </p:txBody>
      </p:sp>
      <p:sp>
        <p:nvSpPr>
          <p:cNvPr id="5" name="Footer Placeholder 4">
            <a:extLst>
              <a:ext uri="{FF2B5EF4-FFF2-40B4-BE49-F238E27FC236}">
                <a16:creationId xmlns:a16="http://schemas.microsoft.com/office/drawing/2014/main" id="{72DF65F0-037C-2BE8-D35E-8FD8B5C00FC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EDBE7EC-82E9-E77B-6C68-E4923E8307AA}"/>
              </a:ext>
            </a:extLst>
          </p:cNvPr>
          <p:cNvSpPr>
            <a:spLocks noGrp="1"/>
          </p:cNvSpPr>
          <p:nvPr>
            <p:ph type="sldNum" sz="quarter" idx="12"/>
          </p:nvPr>
        </p:nvSpPr>
        <p:spPr/>
        <p:txBody>
          <a:bodyPr/>
          <a:lstStyle/>
          <a:p>
            <a:fld id="{2A7E579B-586E-469C-A4EA-ECC548344756}" type="slidenum">
              <a:rPr lang="en-GB" smtClean="0"/>
              <a:t>‹#›</a:t>
            </a:fld>
            <a:endParaRPr lang="en-GB" dirty="0"/>
          </a:p>
        </p:txBody>
      </p:sp>
    </p:spTree>
    <p:extLst>
      <p:ext uri="{BB962C8B-B14F-4D97-AF65-F5344CB8AC3E}">
        <p14:creationId xmlns:p14="http://schemas.microsoft.com/office/powerpoint/2010/main" val="1982085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6AE97-F47C-E666-35F4-7C643B02931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837E2D5-1638-CB2E-7DDF-778C6E01D97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915E3D1-4A8B-AC46-CE61-790B771B3607}"/>
              </a:ext>
            </a:extLst>
          </p:cNvPr>
          <p:cNvSpPr>
            <a:spLocks noGrp="1"/>
          </p:cNvSpPr>
          <p:nvPr>
            <p:ph type="dt" sz="half" idx="10"/>
          </p:nvPr>
        </p:nvSpPr>
        <p:spPr/>
        <p:txBody>
          <a:bodyPr/>
          <a:lstStyle/>
          <a:p>
            <a:fld id="{45DB6E98-6985-4A4D-A32B-7B5ED9A5C934}" type="datetimeFigureOut">
              <a:rPr lang="en-GB" smtClean="0"/>
              <a:t>20/03/2023</a:t>
            </a:fld>
            <a:endParaRPr lang="en-GB" dirty="0"/>
          </a:p>
        </p:txBody>
      </p:sp>
      <p:sp>
        <p:nvSpPr>
          <p:cNvPr id="5" name="Footer Placeholder 4">
            <a:extLst>
              <a:ext uri="{FF2B5EF4-FFF2-40B4-BE49-F238E27FC236}">
                <a16:creationId xmlns:a16="http://schemas.microsoft.com/office/drawing/2014/main" id="{60529DF0-FC5C-03A4-5131-4DD3373FDD5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59B1484-4D96-4280-D37B-6A69AEFA2B4D}"/>
              </a:ext>
            </a:extLst>
          </p:cNvPr>
          <p:cNvSpPr>
            <a:spLocks noGrp="1"/>
          </p:cNvSpPr>
          <p:nvPr>
            <p:ph type="sldNum" sz="quarter" idx="12"/>
          </p:nvPr>
        </p:nvSpPr>
        <p:spPr/>
        <p:txBody>
          <a:bodyPr/>
          <a:lstStyle/>
          <a:p>
            <a:fld id="{2A7E579B-586E-469C-A4EA-ECC548344756}" type="slidenum">
              <a:rPr lang="en-GB" smtClean="0"/>
              <a:t>‹#›</a:t>
            </a:fld>
            <a:endParaRPr lang="en-GB" dirty="0"/>
          </a:p>
        </p:txBody>
      </p:sp>
    </p:spTree>
    <p:extLst>
      <p:ext uri="{BB962C8B-B14F-4D97-AF65-F5344CB8AC3E}">
        <p14:creationId xmlns:p14="http://schemas.microsoft.com/office/powerpoint/2010/main" val="1178140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0787B2-9461-48F5-2813-42DE0E1338D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872F7C2-FAD0-D0F6-B6D2-2B6C01D1A51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2D31790-DFD8-7704-F5B2-4319EF245825}"/>
              </a:ext>
            </a:extLst>
          </p:cNvPr>
          <p:cNvSpPr>
            <a:spLocks noGrp="1"/>
          </p:cNvSpPr>
          <p:nvPr>
            <p:ph type="dt" sz="half" idx="10"/>
          </p:nvPr>
        </p:nvSpPr>
        <p:spPr/>
        <p:txBody>
          <a:bodyPr/>
          <a:lstStyle/>
          <a:p>
            <a:fld id="{45DB6E98-6985-4A4D-A32B-7B5ED9A5C934}" type="datetimeFigureOut">
              <a:rPr lang="en-GB" smtClean="0"/>
              <a:t>20/03/2023</a:t>
            </a:fld>
            <a:endParaRPr lang="en-GB" dirty="0"/>
          </a:p>
        </p:txBody>
      </p:sp>
      <p:sp>
        <p:nvSpPr>
          <p:cNvPr id="5" name="Footer Placeholder 4">
            <a:extLst>
              <a:ext uri="{FF2B5EF4-FFF2-40B4-BE49-F238E27FC236}">
                <a16:creationId xmlns:a16="http://schemas.microsoft.com/office/drawing/2014/main" id="{0D33BAF7-2A1F-78BF-EEE4-1922E00F25A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50C71E-CC32-8831-13F9-2320A72362C3}"/>
              </a:ext>
            </a:extLst>
          </p:cNvPr>
          <p:cNvSpPr>
            <a:spLocks noGrp="1"/>
          </p:cNvSpPr>
          <p:nvPr>
            <p:ph type="sldNum" sz="quarter" idx="12"/>
          </p:nvPr>
        </p:nvSpPr>
        <p:spPr/>
        <p:txBody>
          <a:bodyPr/>
          <a:lstStyle/>
          <a:p>
            <a:fld id="{2A7E579B-586E-469C-A4EA-ECC548344756}" type="slidenum">
              <a:rPr lang="en-GB" smtClean="0"/>
              <a:t>‹#›</a:t>
            </a:fld>
            <a:endParaRPr lang="en-GB" dirty="0"/>
          </a:p>
        </p:txBody>
      </p:sp>
    </p:spTree>
    <p:extLst>
      <p:ext uri="{BB962C8B-B14F-4D97-AF65-F5344CB8AC3E}">
        <p14:creationId xmlns:p14="http://schemas.microsoft.com/office/powerpoint/2010/main" val="1322757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7E098-C8BB-C4C3-4979-596AEAC6302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D01F004-427C-0586-4A28-6C87F1F37D1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D3802FD-5954-BE7D-1965-74452273CB96}"/>
              </a:ext>
            </a:extLst>
          </p:cNvPr>
          <p:cNvSpPr>
            <a:spLocks noGrp="1"/>
          </p:cNvSpPr>
          <p:nvPr>
            <p:ph type="dt" sz="half" idx="10"/>
          </p:nvPr>
        </p:nvSpPr>
        <p:spPr/>
        <p:txBody>
          <a:bodyPr/>
          <a:lstStyle/>
          <a:p>
            <a:fld id="{45DB6E98-6985-4A4D-A32B-7B5ED9A5C934}" type="datetimeFigureOut">
              <a:rPr lang="en-GB" smtClean="0"/>
              <a:t>20/03/2023</a:t>
            </a:fld>
            <a:endParaRPr lang="en-GB" dirty="0"/>
          </a:p>
        </p:txBody>
      </p:sp>
      <p:sp>
        <p:nvSpPr>
          <p:cNvPr id="5" name="Footer Placeholder 4">
            <a:extLst>
              <a:ext uri="{FF2B5EF4-FFF2-40B4-BE49-F238E27FC236}">
                <a16:creationId xmlns:a16="http://schemas.microsoft.com/office/drawing/2014/main" id="{0DCF0D59-B1D8-07D7-1901-99DFD0174AF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65061D-8520-4EC1-9E06-AFF26031FC2F}"/>
              </a:ext>
            </a:extLst>
          </p:cNvPr>
          <p:cNvSpPr>
            <a:spLocks noGrp="1"/>
          </p:cNvSpPr>
          <p:nvPr>
            <p:ph type="sldNum" sz="quarter" idx="12"/>
          </p:nvPr>
        </p:nvSpPr>
        <p:spPr/>
        <p:txBody>
          <a:bodyPr/>
          <a:lstStyle/>
          <a:p>
            <a:fld id="{2A7E579B-586E-469C-A4EA-ECC548344756}" type="slidenum">
              <a:rPr lang="en-GB" smtClean="0"/>
              <a:t>‹#›</a:t>
            </a:fld>
            <a:endParaRPr lang="en-GB" dirty="0"/>
          </a:p>
        </p:txBody>
      </p:sp>
    </p:spTree>
    <p:extLst>
      <p:ext uri="{BB962C8B-B14F-4D97-AF65-F5344CB8AC3E}">
        <p14:creationId xmlns:p14="http://schemas.microsoft.com/office/powerpoint/2010/main" val="2157897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CE2DE-C6B8-9F05-25CE-0F761852AC9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5520D4E4-13FB-F6EE-58DD-3B681946E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16539FC-8C03-EA1A-52C2-2125D56CD075}"/>
              </a:ext>
            </a:extLst>
          </p:cNvPr>
          <p:cNvSpPr>
            <a:spLocks noGrp="1"/>
          </p:cNvSpPr>
          <p:nvPr>
            <p:ph type="dt" sz="half" idx="10"/>
          </p:nvPr>
        </p:nvSpPr>
        <p:spPr/>
        <p:txBody>
          <a:bodyPr/>
          <a:lstStyle/>
          <a:p>
            <a:fld id="{45DB6E98-6985-4A4D-A32B-7B5ED9A5C934}" type="datetimeFigureOut">
              <a:rPr lang="en-GB" smtClean="0"/>
              <a:t>20/03/2023</a:t>
            </a:fld>
            <a:endParaRPr lang="en-GB" dirty="0"/>
          </a:p>
        </p:txBody>
      </p:sp>
      <p:sp>
        <p:nvSpPr>
          <p:cNvPr id="5" name="Footer Placeholder 4">
            <a:extLst>
              <a:ext uri="{FF2B5EF4-FFF2-40B4-BE49-F238E27FC236}">
                <a16:creationId xmlns:a16="http://schemas.microsoft.com/office/drawing/2014/main" id="{603C6258-5969-0242-8D99-CADF65A9EAC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A06ED93-2EF2-493B-F18C-1B1E3B3AEA1D}"/>
              </a:ext>
            </a:extLst>
          </p:cNvPr>
          <p:cNvSpPr>
            <a:spLocks noGrp="1"/>
          </p:cNvSpPr>
          <p:nvPr>
            <p:ph type="sldNum" sz="quarter" idx="12"/>
          </p:nvPr>
        </p:nvSpPr>
        <p:spPr/>
        <p:txBody>
          <a:bodyPr/>
          <a:lstStyle/>
          <a:p>
            <a:fld id="{2A7E579B-586E-469C-A4EA-ECC548344756}" type="slidenum">
              <a:rPr lang="en-GB" smtClean="0"/>
              <a:t>‹#›</a:t>
            </a:fld>
            <a:endParaRPr lang="en-GB" dirty="0"/>
          </a:p>
        </p:txBody>
      </p:sp>
    </p:spTree>
    <p:extLst>
      <p:ext uri="{BB962C8B-B14F-4D97-AF65-F5344CB8AC3E}">
        <p14:creationId xmlns:p14="http://schemas.microsoft.com/office/powerpoint/2010/main" val="326657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75014-D195-04A2-549E-3413D654D75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BC24DFA-B4DC-C307-D18F-483E6533944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183BBD3-4B6D-42F4-7F46-0E60CADC0FA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79D25CA-EEA7-FBA8-A6FE-D3CC783F5108}"/>
              </a:ext>
            </a:extLst>
          </p:cNvPr>
          <p:cNvSpPr>
            <a:spLocks noGrp="1"/>
          </p:cNvSpPr>
          <p:nvPr>
            <p:ph type="dt" sz="half" idx="10"/>
          </p:nvPr>
        </p:nvSpPr>
        <p:spPr/>
        <p:txBody>
          <a:bodyPr/>
          <a:lstStyle/>
          <a:p>
            <a:fld id="{45DB6E98-6985-4A4D-A32B-7B5ED9A5C934}" type="datetimeFigureOut">
              <a:rPr lang="en-GB" smtClean="0"/>
              <a:t>20/03/2023</a:t>
            </a:fld>
            <a:endParaRPr lang="en-GB" dirty="0"/>
          </a:p>
        </p:txBody>
      </p:sp>
      <p:sp>
        <p:nvSpPr>
          <p:cNvPr id="6" name="Footer Placeholder 5">
            <a:extLst>
              <a:ext uri="{FF2B5EF4-FFF2-40B4-BE49-F238E27FC236}">
                <a16:creationId xmlns:a16="http://schemas.microsoft.com/office/drawing/2014/main" id="{7B425504-669A-5E39-AEA8-DE0BAD8E725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0B31DFE-16F2-CA9C-13AA-A3A5CE7CA006}"/>
              </a:ext>
            </a:extLst>
          </p:cNvPr>
          <p:cNvSpPr>
            <a:spLocks noGrp="1"/>
          </p:cNvSpPr>
          <p:nvPr>
            <p:ph type="sldNum" sz="quarter" idx="12"/>
          </p:nvPr>
        </p:nvSpPr>
        <p:spPr/>
        <p:txBody>
          <a:bodyPr/>
          <a:lstStyle/>
          <a:p>
            <a:fld id="{2A7E579B-586E-469C-A4EA-ECC548344756}" type="slidenum">
              <a:rPr lang="en-GB" smtClean="0"/>
              <a:t>‹#›</a:t>
            </a:fld>
            <a:endParaRPr lang="en-GB" dirty="0"/>
          </a:p>
        </p:txBody>
      </p:sp>
    </p:spTree>
    <p:extLst>
      <p:ext uri="{BB962C8B-B14F-4D97-AF65-F5344CB8AC3E}">
        <p14:creationId xmlns:p14="http://schemas.microsoft.com/office/powerpoint/2010/main" val="417015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75E0C-E302-6F0C-3D5B-10248A6399F4}"/>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1229A2D-9E22-3C29-D56E-EC867B9E95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689C89E-6D39-9C4F-93A0-746988B05C8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C3B178B-C0BD-2DA3-8D3F-BD0F02FC2A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DEF02B0-942D-9C15-1E61-8FC19B5B54E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ABABF74E-8943-3732-28DC-807B5E6E032F}"/>
              </a:ext>
            </a:extLst>
          </p:cNvPr>
          <p:cNvSpPr>
            <a:spLocks noGrp="1"/>
          </p:cNvSpPr>
          <p:nvPr>
            <p:ph type="dt" sz="half" idx="10"/>
          </p:nvPr>
        </p:nvSpPr>
        <p:spPr/>
        <p:txBody>
          <a:bodyPr/>
          <a:lstStyle/>
          <a:p>
            <a:fld id="{45DB6E98-6985-4A4D-A32B-7B5ED9A5C934}" type="datetimeFigureOut">
              <a:rPr lang="en-GB" smtClean="0"/>
              <a:t>20/03/2023</a:t>
            </a:fld>
            <a:endParaRPr lang="en-GB" dirty="0"/>
          </a:p>
        </p:txBody>
      </p:sp>
      <p:sp>
        <p:nvSpPr>
          <p:cNvPr id="8" name="Footer Placeholder 7">
            <a:extLst>
              <a:ext uri="{FF2B5EF4-FFF2-40B4-BE49-F238E27FC236}">
                <a16:creationId xmlns:a16="http://schemas.microsoft.com/office/drawing/2014/main" id="{D3C2FFE4-2D35-68AE-A8F8-96C1DA072C6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AD70DD0F-5084-9280-6B5A-264F2B8C58B2}"/>
              </a:ext>
            </a:extLst>
          </p:cNvPr>
          <p:cNvSpPr>
            <a:spLocks noGrp="1"/>
          </p:cNvSpPr>
          <p:nvPr>
            <p:ph type="sldNum" sz="quarter" idx="12"/>
          </p:nvPr>
        </p:nvSpPr>
        <p:spPr/>
        <p:txBody>
          <a:bodyPr/>
          <a:lstStyle/>
          <a:p>
            <a:fld id="{2A7E579B-586E-469C-A4EA-ECC548344756}" type="slidenum">
              <a:rPr lang="en-GB" smtClean="0"/>
              <a:t>‹#›</a:t>
            </a:fld>
            <a:endParaRPr lang="en-GB" dirty="0"/>
          </a:p>
        </p:txBody>
      </p:sp>
    </p:spTree>
    <p:extLst>
      <p:ext uri="{BB962C8B-B14F-4D97-AF65-F5344CB8AC3E}">
        <p14:creationId xmlns:p14="http://schemas.microsoft.com/office/powerpoint/2010/main" val="1550900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E7CF6-526E-B892-0978-989B1E75D57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24BA508-7517-D4DC-7FA8-814CD74016E8}"/>
              </a:ext>
            </a:extLst>
          </p:cNvPr>
          <p:cNvSpPr>
            <a:spLocks noGrp="1"/>
          </p:cNvSpPr>
          <p:nvPr>
            <p:ph type="dt" sz="half" idx="10"/>
          </p:nvPr>
        </p:nvSpPr>
        <p:spPr/>
        <p:txBody>
          <a:bodyPr/>
          <a:lstStyle/>
          <a:p>
            <a:fld id="{45DB6E98-6985-4A4D-A32B-7B5ED9A5C934}" type="datetimeFigureOut">
              <a:rPr lang="en-GB" smtClean="0"/>
              <a:t>20/03/2023</a:t>
            </a:fld>
            <a:endParaRPr lang="en-GB" dirty="0"/>
          </a:p>
        </p:txBody>
      </p:sp>
      <p:sp>
        <p:nvSpPr>
          <p:cNvPr id="4" name="Footer Placeholder 3">
            <a:extLst>
              <a:ext uri="{FF2B5EF4-FFF2-40B4-BE49-F238E27FC236}">
                <a16:creationId xmlns:a16="http://schemas.microsoft.com/office/drawing/2014/main" id="{8A984C30-C5A2-1A52-7E95-253450BAA4E3}"/>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48A0276-84BB-0687-D002-57DBF0AC6FFA}"/>
              </a:ext>
            </a:extLst>
          </p:cNvPr>
          <p:cNvSpPr>
            <a:spLocks noGrp="1"/>
          </p:cNvSpPr>
          <p:nvPr>
            <p:ph type="sldNum" sz="quarter" idx="12"/>
          </p:nvPr>
        </p:nvSpPr>
        <p:spPr/>
        <p:txBody>
          <a:bodyPr/>
          <a:lstStyle/>
          <a:p>
            <a:fld id="{2A7E579B-586E-469C-A4EA-ECC548344756}" type="slidenum">
              <a:rPr lang="en-GB" smtClean="0"/>
              <a:t>‹#›</a:t>
            </a:fld>
            <a:endParaRPr lang="en-GB" dirty="0"/>
          </a:p>
        </p:txBody>
      </p:sp>
    </p:spTree>
    <p:extLst>
      <p:ext uri="{BB962C8B-B14F-4D97-AF65-F5344CB8AC3E}">
        <p14:creationId xmlns:p14="http://schemas.microsoft.com/office/powerpoint/2010/main" val="406397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548D36-F39A-1899-315A-91CFF93B537B}"/>
              </a:ext>
            </a:extLst>
          </p:cNvPr>
          <p:cNvSpPr>
            <a:spLocks noGrp="1"/>
          </p:cNvSpPr>
          <p:nvPr>
            <p:ph type="dt" sz="half" idx="10"/>
          </p:nvPr>
        </p:nvSpPr>
        <p:spPr/>
        <p:txBody>
          <a:bodyPr/>
          <a:lstStyle/>
          <a:p>
            <a:fld id="{45DB6E98-6985-4A4D-A32B-7B5ED9A5C934}" type="datetimeFigureOut">
              <a:rPr lang="en-GB" smtClean="0"/>
              <a:t>20/03/2023</a:t>
            </a:fld>
            <a:endParaRPr lang="en-GB" dirty="0"/>
          </a:p>
        </p:txBody>
      </p:sp>
      <p:sp>
        <p:nvSpPr>
          <p:cNvPr id="3" name="Footer Placeholder 2">
            <a:extLst>
              <a:ext uri="{FF2B5EF4-FFF2-40B4-BE49-F238E27FC236}">
                <a16:creationId xmlns:a16="http://schemas.microsoft.com/office/drawing/2014/main" id="{91BBFFD7-3FB0-0CC9-38A1-0F606389FB5F}"/>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D6F44278-B8D2-B2F0-D6A1-71F5B47708AA}"/>
              </a:ext>
            </a:extLst>
          </p:cNvPr>
          <p:cNvSpPr>
            <a:spLocks noGrp="1"/>
          </p:cNvSpPr>
          <p:nvPr>
            <p:ph type="sldNum" sz="quarter" idx="12"/>
          </p:nvPr>
        </p:nvSpPr>
        <p:spPr/>
        <p:txBody>
          <a:bodyPr/>
          <a:lstStyle/>
          <a:p>
            <a:fld id="{2A7E579B-586E-469C-A4EA-ECC548344756}" type="slidenum">
              <a:rPr lang="en-GB" smtClean="0"/>
              <a:t>‹#›</a:t>
            </a:fld>
            <a:endParaRPr lang="en-GB" dirty="0"/>
          </a:p>
        </p:txBody>
      </p:sp>
    </p:spTree>
    <p:extLst>
      <p:ext uri="{BB962C8B-B14F-4D97-AF65-F5344CB8AC3E}">
        <p14:creationId xmlns:p14="http://schemas.microsoft.com/office/powerpoint/2010/main" val="191936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845A4-4239-9C79-932A-677F99D136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4244224-9A1A-7B97-5CF1-963D128F2A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3320EB47-F8D8-4959-6591-5E189F40A2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182B410-4ECF-B008-C28E-8B96155EC87F}"/>
              </a:ext>
            </a:extLst>
          </p:cNvPr>
          <p:cNvSpPr>
            <a:spLocks noGrp="1"/>
          </p:cNvSpPr>
          <p:nvPr>
            <p:ph type="dt" sz="half" idx="10"/>
          </p:nvPr>
        </p:nvSpPr>
        <p:spPr/>
        <p:txBody>
          <a:bodyPr/>
          <a:lstStyle/>
          <a:p>
            <a:fld id="{45DB6E98-6985-4A4D-A32B-7B5ED9A5C934}" type="datetimeFigureOut">
              <a:rPr lang="en-GB" smtClean="0"/>
              <a:t>20/03/2023</a:t>
            </a:fld>
            <a:endParaRPr lang="en-GB" dirty="0"/>
          </a:p>
        </p:txBody>
      </p:sp>
      <p:sp>
        <p:nvSpPr>
          <p:cNvPr id="6" name="Footer Placeholder 5">
            <a:extLst>
              <a:ext uri="{FF2B5EF4-FFF2-40B4-BE49-F238E27FC236}">
                <a16:creationId xmlns:a16="http://schemas.microsoft.com/office/drawing/2014/main" id="{D177C39A-1B5B-1BAB-FAFB-A056F44ACB0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56ED0BA-F25F-737A-9A5D-D33216B89420}"/>
              </a:ext>
            </a:extLst>
          </p:cNvPr>
          <p:cNvSpPr>
            <a:spLocks noGrp="1"/>
          </p:cNvSpPr>
          <p:nvPr>
            <p:ph type="sldNum" sz="quarter" idx="12"/>
          </p:nvPr>
        </p:nvSpPr>
        <p:spPr/>
        <p:txBody>
          <a:bodyPr/>
          <a:lstStyle/>
          <a:p>
            <a:fld id="{2A7E579B-586E-469C-A4EA-ECC548344756}" type="slidenum">
              <a:rPr lang="en-GB" smtClean="0"/>
              <a:t>‹#›</a:t>
            </a:fld>
            <a:endParaRPr lang="en-GB" dirty="0"/>
          </a:p>
        </p:txBody>
      </p:sp>
    </p:spTree>
    <p:extLst>
      <p:ext uri="{BB962C8B-B14F-4D97-AF65-F5344CB8AC3E}">
        <p14:creationId xmlns:p14="http://schemas.microsoft.com/office/powerpoint/2010/main" val="20938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41AA-9CAA-F62B-6240-58F6A202D55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A6FFDC0F-4E4F-BE1C-9471-2F1CF6BA8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5FF00DBD-F154-E172-A493-65C3FF771A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99B09C2-DD50-5F75-0CEC-21562D31622E}"/>
              </a:ext>
            </a:extLst>
          </p:cNvPr>
          <p:cNvSpPr>
            <a:spLocks noGrp="1"/>
          </p:cNvSpPr>
          <p:nvPr>
            <p:ph type="dt" sz="half" idx="10"/>
          </p:nvPr>
        </p:nvSpPr>
        <p:spPr/>
        <p:txBody>
          <a:bodyPr/>
          <a:lstStyle/>
          <a:p>
            <a:fld id="{45DB6E98-6985-4A4D-A32B-7B5ED9A5C934}" type="datetimeFigureOut">
              <a:rPr lang="en-GB" smtClean="0"/>
              <a:t>20/03/2023</a:t>
            </a:fld>
            <a:endParaRPr lang="en-GB" dirty="0"/>
          </a:p>
        </p:txBody>
      </p:sp>
      <p:sp>
        <p:nvSpPr>
          <p:cNvPr id="6" name="Footer Placeholder 5">
            <a:extLst>
              <a:ext uri="{FF2B5EF4-FFF2-40B4-BE49-F238E27FC236}">
                <a16:creationId xmlns:a16="http://schemas.microsoft.com/office/drawing/2014/main" id="{A3F9CB39-0708-DBD1-BEAC-721AECC7865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7DC2E0-6A97-16B5-E24C-11DA8316FB89}"/>
              </a:ext>
            </a:extLst>
          </p:cNvPr>
          <p:cNvSpPr>
            <a:spLocks noGrp="1"/>
          </p:cNvSpPr>
          <p:nvPr>
            <p:ph type="sldNum" sz="quarter" idx="12"/>
          </p:nvPr>
        </p:nvSpPr>
        <p:spPr/>
        <p:txBody>
          <a:bodyPr/>
          <a:lstStyle/>
          <a:p>
            <a:fld id="{2A7E579B-586E-469C-A4EA-ECC548344756}" type="slidenum">
              <a:rPr lang="en-GB" smtClean="0"/>
              <a:t>‹#›</a:t>
            </a:fld>
            <a:endParaRPr lang="en-GB" dirty="0"/>
          </a:p>
        </p:txBody>
      </p:sp>
    </p:spTree>
    <p:extLst>
      <p:ext uri="{BB962C8B-B14F-4D97-AF65-F5344CB8AC3E}">
        <p14:creationId xmlns:p14="http://schemas.microsoft.com/office/powerpoint/2010/main" val="1646144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FE186B-6A51-0E10-D4BA-CFF95EFCDE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1412C76-ADCF-D69A-17E2-206054A14B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0B3AADE-8E2C-5F0B-B728-558FD09AE0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B6E98-6985-4A4D-A32B-7B5ED9A5C934}" type="datetimeFigureOut">
              <a:rPr lang="en-GB" smtClean="0"/>
              <a:t>20/03/2023</a:t>
            </a:fld>
            <a:endParaRPr lang="en-GB" dirty="0"/>
          </a:p>
        </p:txBody>
      </p:sp>
      <p:sp>
        <p:nvSpPr>
          <p:cNvPr id="5" name="Footer Placeholder 4">
            <a:extLst>
              <a:ext uri="{FF2B5EF4-FFF2-40B4-BE49-F238E27FC236}">
                <a16:creationId xmlns:a16="http://schemas.microsoft.com/office/drawing/2014/main" id="{DB1942AE-691E-59BE-2A17-9F37EEDEA7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593E045-1E9D-01D6-BE61-58F43B03C9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E579B-586E-469C-A4EA-ECC548344756}" type="slidenum">
              <a:rPr lang="en-GB" smtClean="0"/>
              <a:t>‹#›</a:t>
            </a:fld>
            <a:endParaRPr lang="en-GB" dirty="0"/>
          </a:p>
        </p:txBody>
      </p:sp>
    </p:spTree>
    <p:extLst>
      <p:ext uri="{BB962C8B-B14F-4D97-AF65-F5344CB8AC3E}">
        <p14:creationId xmlns:p14="http://schemas.microsoft.com/office/powerpoint/2010/main" val="3787168457"/>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7000">
              <a:schemeClr val="bg1"/>
            </a:gs>
            <a:gs pos="100000">
              <a:schemeClr val="accent1">
                <a:lumMod val="45000"/>
                <a:lumOff val="55000"/>
              </a:schemeClr>
            </a:gs>
            <a:gs pos="100000">
              <a:schemeClr val="accent1">
                <a:lumMod val="45000"/>
                <a:lumOff val="55000"/>
              </a:schemeClr>
            </a:gs>
            <a:gs pos="100000">
              <a:schemeClr val="bg1"/>
            </a:gs>
          </a:gsLst>
          <a:lin ang="5400000" scaled="1"/>
        </a:gradFill>
        <a:effectLst/>
      </p:bgPr>
    </p:bg>
    <p:spTree>
      <p:nvGrpSpPr>
        <p:cNvPr id="1" name=""/>
        <p:cNvGrpSpPr/>
        <p:nvPr/>
      </p:nvGrpSpPr>
      <p:grpSpPr>
        <a:xfrm>
          <a:off x="0" y="0"/>
          <a:ext cx="0" cy="0"/>
          <a:chOff x="0" y="0"/>
          <a:chExt cx="0" cy="0"/>
        </a:xfrm>
      </p:grpSpPr>
      <p:pic>
        <p:nvPicPr>
          <p:cNvPr id="1026" name="Picture 2" descr="Buckinghamshire Healthcare NHS Trust logo">
            <a:extLst>
              <a:ext uri="{FF2B5EF4-FFF2-40B4-BE49-F238E27FC236}">
                <a16:creationId xmlns:a16="http://schemas.microsoft.com/office/drawing/2014/main" id="{BDE9B2EF-0BE0-F1C3-C0A9-9003F245F53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222" t="15483" r="5508" b="17030"/>
          <a:stretch/>
        </p:blipFill>
        <p:spPr bwMode="auto">
          <a:xfrm>
            <a:off x="9594031" y="87870"/>
            <a:ext cx="2597969" cy="90406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363AAFB-8E6F-DD7C-CA4E-DFD1C6CE9249}"/>
              </a:ext>
            </a:extLst>
          </p:cNvPr>
          <p:cNvSpPr txBox="1"/>
          <p:nvPr/>
        </p:nvSpPr>
        <p:spPr>
          <a:xfrm>
            <a:off x="127589" y="28732"/>
            <a:ext cx="9930810" cy="830997"/>
          </a:xfrm>
          <a:prstGeom prst="rect">
            <a:avLst/>
          </a:prstGeom>
          <a:noFill/>
        </p:spPr>
        <p:txBody>
          <a:bodyPr wrap="square" rtlCol="0">
            <a:spAutoFit/>
          </a:bodyPr>
          <a:lstStyle/>
          <a:p>
            <a:r>
              <a:rPr lang="en-GB" sz="2400" b="1" dirty="0">
                <a:solidFill>
                  <a:schemeClr val="accent1">
                    <a:lumMod val="75000"/>
                  </a:schemeClr>
                </a:solidFill>
              </a:rPr>
              <a:t>Digital Innovation in the Surgical Pathway: </a:t>
            </a:r>
            <a:r>
              <a:rPr lang="en-GB" sz="2400" b="1" dirty="0"/>
              <a:t>Building a Digital Pre-Operative Triage and Risk Assessment tool using a Population Health Platform</a:t>
            </a:r>
          </a:p>
        </p:txBody>
      </p:sp>
      <p:sp>
        <p:nvSpPr>
          <p:cNvPr id="5" name="TextBox 4">
            <a:extLst>
              <a:ext uri="{FF2B5EF4-FFF2-40B4-BE49-F238E27FC236}">
                <a16:creationId xmlns:a16="http://schemas.microsoft.com/office/drawing/2014/main" id="{CBE0FC86-F968-2F90-6C5C-5BDC492C743E}"/>
              </a:ext>
            </a:extLst>
          </p:cNvPr>
          <p:cNvSpPr txBox="1"/>
          <p:nvPr/>
        </p:nvSpPr>
        <p:spPr>
          <a:xfrm>
            <a:off x="182658" y="777707"/>
            <a:ext cx="11829729" cy="369332"/>
          </a:xfrm>
          <a:prstGeom prst="rect">
            <a:avLst/>
          </a:prstGeom>
          <a:noFill/>
        </p:spPr>
        <p:txBody>
          <a:bodyPr wrap="square" rtlCol="0">
            <a:spAutoFit/>
          </a:bodyPr>
          <a:lstStyle/>
          <a:p>
            <a:r>
              <a:rPr lang="en-GB" sz="900" dirty="0"/>
              <a:t>1. Armstrong, L </a:t>
            </a:r>
            <a:r>
              <a:rPr lang="en-GB" sz="900" baseline="30000" dirty="0"/>
              <a:t>(i)      </a:t>
            </a:r>
            <a:r>
              <a:rPr lang="en-GB" sz="900" dirty="0"/>
              <a:t>2. Godfrey, L  </a:t>
            </a:r>
            <a:r>
              <a:rPr lang="en-GB" sz="900" baseline="30000" dirty="0"/>
              <a:t>(i)</a:t>
            </a:r>
            <a:r>
              <a:rPr lang="en-GB" sz="900" dirty="0"/>
              <a:t>  3. Stolworthy, K </a:t>
            </a:r>
            <a:r>
              <a:rPr lang="en-GB" sz="900" baseline="30000" dirty="0"/>
              <a:t>(iii) </a:t>
            </a:r>
            <a:r>
              <a:rPr lang="en-GB" sz="900" dirty="0"/>
              <a:t>  4. Nicholson, I </a:t>
            </a:r>
            <a:r>
              <a:rPr lang="en-GB" sz="900" baseline="30000" dirty="0"/>
              <a:t>(iv)     </a:t>
            </a:r>
            <a:r>
              <a:rPr lang="en-GB" sz="900" dirty="0"/>
              <a:t>5. Pritchard, C </a:t>
            </a:r>
            <a:r>
              <a:rPr lang="en-GB" sz="900" baseline="30000" dirty="0"/>
              <a:t>(ii)    </a:t>
            </a:r>
            <a:r>
              <a:rPr lang="en-GB" sz="900" dirty="0"/>
              <a:t>(i) Anaesthetic Trainee, Buckinghamshire Healthcare NHS Trust    (ii) Anaesthetic Consultant, Buckinghamshire Healthcare NHS Trust </a:t>
            </a:r>
          </a:p>
          <a:p>
            <a:r>
              <a:rPr lang="en-GB" sz="900" dirty="0"/>
              <a:t>(iii) Transformation Director, Graphnet Health Ltd.   (iv) Population Health Consultant, Graphnet Health Ltd.</a:t>
            </a:r>
          </a:p>
        </p:txBody>
      </p:sp>
      <p:cxnSp>
        <p:nvCxnSpPr>
          <p:cNvPr id="7" name="Straight Connector 6">
            <a:extLst>
              <a:ext uri="{FF2B5EF4-FFF2-40B4-BE49-F238E27FC236}">
                <a16:creationId xmlns:a16="http://schemas.microsoft.com/office/drawing/2014/main" id="{99C8DE84-A9D1-EB0A-C825-E93BFE0F3765}"/>
              </a:ext>
            </a:extLst>
          </p:cNvPr>
          <p:cNvCxnSpPr>
            <a:cxnSpLocks/>
          </p:cNvCxnSpPr>
          <p:nvPr/>
        </p:nvCxnSpPr>
        <p:spPr>
          <a:xfrm flipV="1">
            <a:off x="0" y="1104741"/>
            <a:ext cx="12192000" cy="4284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1042816-2879-AB9A-35EE-69C7FBA58747}"/>
              </a:ext>
            </a:extLst>
          </p:cNvPr>
          <p:cNvSpPr txBox="1"/>
          <p:nvPr/>
        </p:nvSpPr>
        <p:spPr>
          <a:xfrm>
            <a:off x="114903" y="1219163"/>
            <a:ext cx="5166710" cy="1338828"/>
          </a:xfrm>
          <a:prstGeom prst="rect">
            <a:avLst/>
          </a:prstGeom>
          <a:noFill/>
        </p:spPr>
        <p:txBody>
          <a:bodyPr wrap="square" rtlCol="0">
            <a:spAutoFit/>
          </a:bodyPr>
          <a:lstStyle/>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Introduction</a:t>
            </a:r>
            <a:r>
              <a:rPr lang="en-GB" sz="900" b="1" dirty="0">
                <a:latin typeface="Calibri" panose="020F0502020204030204" pitchFamily="34" charset="0"/>
                <a:ea typeface="Calibri" panose="020F0502020204030204" pitchFamily="34" charset="0"/>
                <a:cs typeface="Times New Roman" panose="02020603050405020304" pitchFamily="18" charset="0"/>
              </a:rPr>
              <a:t>    </a:t>
            </a:r>
          </a:p>
          <a:p>
            <a:pPr algn="just"/>
            <a:r>
              <a:rPr lang="en-GB" sz="900" dirty="0">
                <a:effectLst/>
                <a:latin typeface="Calibri" panose="020F0502020204030204" pitchFamily="34" charset="0"/>
                <a:ea typeface="Calibri" panose="020F0502020204030204" pitchFamily="34" charset="0"/>
                <a:cs typeface="Times New Roman" panose="02020603050405020304" pitchFamily="18" charset="0"/>
              </a:rPr>
              <a:t>We present the  </a:t>
            </a:r>
            <a:r>
              <a:rPr lang="en-GB" sz="900" dirty="0">
                <a:latin typeface="Calibri" panose="020F0502020204030204" pitchFamily="34" charset="0"/>
                <a:ea typeface="Calibri" panose="020F0502020204030204" pitchFamily="34" charset="0"/>
                <a:cs typeface="Times New Roman" panose="02020603050405020304" pitchFamily="18" charset="0"/>
              </a:rPr>
              <a:t>use of a Digital Population Health Platform to</a:t>
            </a:r>
            <a:r>
              <a:rPr lang="en-GB" sz="900" dirty="0">
                <a:effectLst/>
                <a:latin typeface="Calibri" panose="020F0502020204030204" pitchFamily="34" charset="0"/>
                <a:ea typeface="Calibri" panose="020F0502020204030204" pitchFamily="34" charset="0"/>
                <a:cs typeface="Times New Roman" panose="02020603050405020304" pitchFamily="18" charset="0"/>
              </a:rPr>
              <a:t> a</a:t>
            </a:r>
            <a:r>
              <a:rPr lang="en-GB" sz="900" dirty="0">
                <a:latin typeface="Calibri" panose="020F0502020204030204" pitchFamily="34" charset="0"/>
                <a:ea typeface="Calibri" panose="020F0502020204030204" pitchFamily="34" charset="0"/>
                <a:cs typeface="Times New Roman" panose="02020603050405020304" pitchFamily="18" charset="0"/>
              </a:rPr>
              <a:t>utomate r</a:t>
            </a:r>
            <a:r>
              <a:rPr lang="en-GB" sz="900" dirty="0">
                <a:effectLst/>
                <a:latin typeface="Calibri" panose="020F0502020204030204" pitchFamily="34" charset="0"/>
                <a:ea typeface="Calibri" panose="020F0502020204030204" pitchFamily="34" charset="0"/>
                <a:cs typeface="Times New Roman" panose="02020603050405020304" pitchFamily="18" charset="0"/>
              </a:rPr>
              <a:t>isk stratification and triage of patients </a:t>
            </a:r>
            <a:r>
              <a:rPr lang="en-GB" sz="900" dirty="0">
                <a:latin typeface="Calibri" panose="020F0502020204030204" pitchFamily="34" charset="0"/>
                <a:ea typeface="Calibri" panose="020F0502020204030204" pitchFamily="34" charset="0"/>
                <a:cs typeface="Times New Roman" panose="02020603050405020304" pitchFamily="18" charset="0"/>
              </a:rPr>
              <a:t>awaiting</a:t>
            </a:r>
            <a:r>
              <a:rPr lang="en-GB" sz="900" dirty="0">
                <a:effectLst/>
                <a:latin typeface="Calibri" panose="020F0502020204030204" pitchFamily="34" charset="0"/>
                <a:ea typeface="Calibri" panose="020F0502020204030204" pitchFamily="34" charset="0"/>
                <a:cs typeface="Times New Roman" panose="02020603050405020304" pitchFamily="18" charset="0"/>
              </a:rPr>
              <a:t> pre-operative assessment (POA). Our at-a-glance ‘surgical dashboard’ (Fig.1) </a:t>
            </a:r>
            <a:r>
              <a:rPr lang="en-GB" sz="900" dirty="0">
                <a:latin typeface="Calibri" panose="020F0502020204030204" pitchFamily="34" charset="0"/>
                <a:ea typeface="Calibri" panose="020F0502020204030204" pitchFamily="34" charset="0"/>
                <a:cs typeface="Times New Roman" panose="02020603050405020304" pitchFamily="18" charset="0"/>
              </a:rPr>
              <a:t>has integrated</a:t>
            </a:r>
            <a:r>
              <a:rPr lang="en-GB" sz="900" dirty="0">
                <a:effectLst/>
                <a:latin typeface="Calibri" panose="020F0502020204030204" pitchFamily="34" charset="0"/>
                <a:ea typeface="Calibri" panose="020F0502020204030204" pitchFamily="34" charset="0"/>
                <a:cs typeface="Times New Roman" panose="02020603050405020304" pitchFamily="18" charset="0"/>
              </a:rPr>
              <a:t> the operational data </a:t>
            </a:r>
            <a:r>
              <a:rPr lang="en-GB" sz="900" dirty="0">
                <a:latin typeface="Calibri" panose="020F0502020204030204" pitchFamily="34" charset="0"/>
                <a:ea typeface="Calibri" panose="020F0502020204030204" pitchFamily="34" charset="0"/>
                <a:cs typeface="Times New Roman" panose="02020603050405020304" pitchFamily="18" charset="0"/>
              </a:rPr>
              <a:t>on the </a:t>
            </a:r>
            <a:r>
              <a:rPr lang="en-GB" sz="900" dirty="0">
                <a:effectLst/>
                <a:latin typeface="Calibri" panose="020F0502020204030204" pitchFamily="34" charset="0"/>
                <a:ea typeface="Calibri" panose="020F0502020204030204" pitchFamily="34" charset="0"/>
                <a:cs typeface="Times New Roman" panose="02020603050405020304" pitchFamily="18" charset="0"/>
              </a:rPr>
              <a:t>surgical waiting lists (The PTL)</a:t>
            </a:r>
            <a:r>
              <a:rPr lang="en-GB" sz="900" dirty="0">
                <a:latin typeface="Calibri" panose="020F0502020204030204" pitchFamily="34" charset="0"/>
                <a:ea typeface="Calibri" panose="020F0502020204030204" pitchFamily="34" charset="0"/>
                <a:cs typeface="Times New Roman" panose="02020603050405020304" pitchFamily="18" charset="0"/>
              </a:rPr>
              <a:t> , </a:t>
            </a:r>
            <a:r>
              <a:rPr lang="en-GB" sz="900" dirty="0">
                <a:effectLst/>
                <a:latin typeface="Calibri" panose="020F0502020204030204" pitchFamily="34" charset="0"/>
                <a:ea typeface="Calibri" panose="020F0502020204030204" pitchFamily="34" charset="0"/>
                <a:cs typeface="Times New Roman" panose="02020603050405020304" pitchFamily="18" charset="0"/>
              </a:rPr>
              <a:t>with the patient-level Integrated Care Record. The</a:t>
            </a:r>
            <a:r>
              <a:rPr lang="en-GB" sz="900" dirty="0">
                <a:latin typeface="Calibri" panose="020F0502020204030204" pitchFamily="34" charset="0"/>
                <a:ea typeface="Calibri" panose="020F0502020204030204" pitchFamily="34" charset="0"/>
                <a:cs typeface="Times New Roman" panose="02020603050405020304" pitchFamily="18" charset="0"/>
              </a:rPr>
              <a:t> live </a:t>
            </a:r>
            <a:r>
              <a:rPr lang="en-GB" sz="900" dirty="0">
                <a:effectLst/>
                <a:latin typeface="Calibri" panose="020F0502020204030204" pitchFamily="34" charset="0"/>
                <a:ea typeface="Calibri" panose="020F0502020204030204" pitchFamily="34" charset="0"/>
                <a:cs typeface="Times New Roman" panose="02020603050405020304" pitchFamily="18" charset="0"/>
              </a:rPr>
              <a:t>dashboard allows visibility of available Primary Care data, on all our patients awaiting surgery. </a:t>
            </a:r>
            <a:r>
              <a:rPr lang="en-GB" sz="900" dirty="0">
                <a:latin typeface="Calibri" panose="020F0502020204030204" pitchFamily="34" charset="0"/>
                <a:ea typeface="Calibri" panose="020F0502020204030204" pitchFamily="34" charset="0"/>
                <a:cs typeface="Times New Roman" panose="02020603050405020304" pitchFamily="18" charset="0"/>
              </a:rPr>
              <a:t>The aim was to further develop the dashboard to allow groups of patients to be identified and triaged according to their comorbidities. For surgical patients on the admitted pathways this enables high and low-risk patients waiting for surgery, to be instantly identified. </a:t>
            </a:r>
            <a:r>
              <a:rPr lang="en-GB" sz="900" dirty="0">
                <a:effectLst/>
                <a:latin typeface="Calibri" panose="020F0502020204030204" pitchFamily="34" charset="0"/>
                <a:ea typeface="Calibri" panose="020F0502020204030204" pitchFamily="34" charset="0"/>
                <a:cs typeface="Times New Roman" panose="02020603050405020304" pitchFamily="18" charset="0"/>
              </a:rPr>
              <a:t>We present the results of </a:t>
            </a:r>
            <a:r>
              <a:rPr lang="en-GB" sz="900" dirty="0">
                <a:latin typeface="Calibri" panose="020F0502020204030204" pitchFamily="34" charset="0"/>
                <a:ea typeface="Calibri" panose="020F0502020204030204" pitchFamily="34" charset="0"/>
                <a:cs typeface="Times New Roman" panose="02020603050405020304" pitchFamily="18" charset="0"/>
              </a:rPr>
              <a:t>pre-implementation</a:t>
            </a:r>
            <a:r>
              <a:rPr lang="en-GB" sz="900" dirty="0">
                <a:effectLst/>
                <a:latin typeface="Calibri" panose="020F0502020204030204" pitchFamily="34" charset="0"/>
                <a:ea typeface="Calibri" panose="020F0502020204030204" pitchFamily="34" charset="0"/>
                <a:cs typeface="Times New Roman" panose="02020603050405020304" pitchFamily="18" charset="0"/>
              </a:rPr>
              <a:t> dashboard testing to assess functionality and safety. </a:t>
            </a:r>
          </a:p>
        </p:txBody>
      </p:sp>
      <p:sp>
        <p:nvSpPr>
          <p:cNvPr id="10" name="TextBox 9">
            <a:extLst>
              <a:ext uri="{FF2B5EF4-FFF2-40B4-BE49-F238E27FC236}">
                <a16:creationId xmlns:a16="http://schemas.microsoft.com/office/drawing/2014/main" id="{D4F8E4C2-30CE-858D-9C19-63FA1344777A}"/>
              </a:ext>
            </a:extLst>
          </p:cNvPr>
          <p:cNvSpPr txBox="1"/>
          <p:nvPr/>
        </p:nvSpPr>
        <p:spPr>
          <a:xfrm>
            <a:off x="127589" y="2598855"/>
            <a:ext cx="5154024" cy="1348511"/>
          </a:xfrm>
          <a:prstGeom prst="rect">
            <a:avLst/>
          </a:prstGeom>
          <a:noFill/>
        </p:spPr>
        <p:txBody>
          <a:bodyPr wrap="square" rtlCol="0">
            <a:spAutoFit/>
          </a:bodyPr>
          <a:lstStyle/>
          <a:p>
            <a:pPr algn="just">
              <a:lnSpc>
                <a:spcPct val="107000"/>
              </a:lnSpc>
            </a:pPr>
            <a:r>
              <a:rPr lang="en-GB" sz="900" b="1" dirty="0">
                <a:effectLst/>
                <a:latin typeface="Calibri" panose="020F0502020204030204" pitchFamily="34" charset="0"/>
                <a:ea typeface="Calibri" panose="020F0502020204030204" pitchFamily="34" charset="0"/>
                <a:cs typeface="Times New Roman" panose="02020603050405020304" pitchFamily="18" charset="0"/>
              </a:rPr>
              <a:t>Methods</a:t>
            </a:r>
            <a:endParaRPr lang="en-GB" sz="900" b="1" dirty="0">
              <a:latin typeface="Calibri" panose="020F0502020204030204" pitchFamily="34" charset="0"/>
              <a:ea typeface="Calibri" panose="020F0502020204030204" pitchFamily="34" charset="0"/>
              <a:cs typeface="Times New Roman" panose="02020603050405020304" pitchFamily="18" charset="0"/>
            </a:endParaRPr>
          </a:p>
          <a:p>
            <a:pPr algn="just"/>
            <a:r>
              <a:rPr lang="en-GB" sz="900" dirty="0">
                <a:latin typeface="Calibri" panose="020F0502020204030204" pitchFamily="34" charset="0"/>
                <a:ea typeface="Calibri" panose="020F0502020204030204" pitchFamily="34" charset="0"/>
                <a:cs typeface="Times New Roman" panose="02020603050405020304" pitchFamily="18" charset="0"/>
              </a:rPr>
              <a:t>M</a:t>
            </a:r>
            <a:r>
              <a:rPr lang="en-GB" sz="900" dirty="0">
                <a:effectLst/>
                <a:latin typeface="Calibri" panose="020F0502020204030204" pitchFamily="34" charset="0"/>
                <a:ea typeface="Calibri" panose="020F0502020204030204" pitchFamily="34" charset="0"/>
                <a:cs typeface="Times New Roman" panose="02020603050405020304" pitchFamily="18" charset="0"/>
              </a:rPr>
              <a:t>edical comorbidities were categorised into colour coded triage categories which were previously agreed prior to deployment of our electronic POA program. (</a:t>
            </a:r>
            <a:r>
              <a:rPr lang="en-GB" sz="900" dirty="0">
                <a:latin typeface="Calibri" panose="020F0502020204030204" pitchFamily="34" charset="0"/>
                <a:ea typeface="Calibri" panose="020F0502020204030204" pitchFamily="34" charset="0"/>
                <a:cs typeface="Times New Roman" panose="02020603050405020304" pitchFamily="18" charset="0"/>
              </a:rPr>
              <a:t>Table 1). </a:t>
            </a:r>
            <a:r>
              <a:rPr lang="en-GB" sz="900" dirty="0">
                <a:effectLst/>
                <a:latin typeface="Calibri" panose="020F0502020204030204" pitchFamily="34" charset="0"/>
                <a:ea typeface="Calibri" panose="020F0502020204030204" pitchFamily="34" charset="0"/>
                <a:cs typeface="Times New Roman" panose="02020603050405020304" pitchFamily="18" charset="0"/>
              </a:rPr>
              <a:t> These rules </a:t>
            </a:r>
            <a:r>
              <a:rPr lang="en-GB" sz="900" dirty="0">
                <a:latin typeface="Calibri" panose="020F0502020204030204" pitchFamily="34" charset="0"/>
                <a:ea typeface="Calibri" panose="020F0502020204030204" pitchFamily="34" charset="0"/>
                <a:cs typeface="Times New Roman" panose="02020603050405020304" pitchFamily="18" charset="0"/>
              </a:rPr>
              <a:t>are </a:t>
            </a:r>
            <a:r>
              <a:rPr lang="en-GB" sz="900" dirty="0">
                <a:effectLst/>
                <a:latin typeface="Calibri" panose="020F0502020204030204" pitchFamily="34" charset="0"/>
                <a:ea typeface="Calibri" panose="020F0502020204030204" pitchFamily="34" charset="0"/>
                <a:cs typeface="Times New Roman" panose="02020603050405020304" pitchFamily="18" charset="0"/>
              </a:rPr>
              <a:t>used by POA nurses to streamline patients into appropriate POA clinics .</a:t>
            </a:r>
            <a:r>
              <a:rPr lang="en-GB" sz="900" dirty="0">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The coding rules were then applied digitally to all 38,000 patients on the  PTL. During development, iterative testing of the dashboard coding was ongoing. </a:t>
            </a:r>
            <a:r>
              <a:rPr lang="en-GB" sz="900" dirty="0">
                <a:latin typeface="Calibri" panose="020F0502020204030204" pitchFamily="34" charset="0"/>
                <a:ea typeface="Calibri" panose="020F0502020204030204" pitchFamily="34" charset="0"/>
                <a:cs typeface="Times New Roman" panose="02020603050405020304" pitchFamily="18" charset="0"/>
              </a:rPr>
              <a:t>T</a:t>
            </a:r>
            <a:r>
              <a:rPr lang="en-GB" sz="900" dirty="0">
                <a:effectLst/>
                <a:latin typeface="Calibri" panose="020F0502020204030204" pitchFamily="34" charset="0"/>
                <a:ea typeface="Calibri" panose="020F0502020204030204" pitchFamily="34" charset="0"/>
                <a:cs typeface="Times New Roman" panose="02020603050405020304" pitchFamily="18" charset="0"/>
              </a:rPr>
              <a:t>esting involved comparison between the dashboard allocated triage category and a manually defined triage using electronic medical records and the completed POA for each patient. </a:t>
            </a:r>
            <a:r>
              <a:rPr lang="en-GB" sz="900" dirty="0">
                <a:latin typeface="Calibri" panose="020F0502020204030204" pitchFamily="34" charset="0"/>
                <a:ea typeface="Calibri" panose="020F0502020204030204" pitchFamily="34" charset="0"/>
                <a:cs typeface="Times New Roman" panose="02020603050405020304" pitchFamily="18" charset="0"/>
              </a:rPr>
              <a:t>Our final patient cohort of low risk ‘Gold’ patients was tested in the same way, and results presented below.  Each patient was declared either true low-risk (ASA-1 equivalent) or a triage ‘failure’. </a:t>
            </a:r>
          </a:p>
        </p:txBody>
      </p:sp>
      <p:pic>
        <p:nvPicPr>
          <p:cNvPr id="12" name="Picture 11">
            <a:extLst>
              <a:ext uri="{FF2B5EF4-FFF2-40B4-BE49-F238E27FC236}">
                <a16:creationId xmlns:a16="http://schemas.microsoft.com/office/drawing/2014/main" id="{39BE6F55-0B95-98CF-3319-4D7E35559431}"/>
              </a:ext>
            </a:extLst>
          </p:cNvPr>
          <p:cNvPicPr>
            <a:picLocks noChangeAspect="1"/>
          </p:cNvPicPr>
          <p:nvPr/>
        </p:nvPicPr>
        <p:blipFill rotWithShape="1">
          <a:blip r:embed="rId3"/>
          <a:srcRect l="22970" t="34028" r="8202" b="20694"/>
          <a:stretch/>
        </p:blipFill>
        <p:spPr>
          <a:xfrm>
            <a:off x="5306984" y="1231484"/>
            <a:ext cx="6705403" cy="2481227"/>
          </a:xfrm>
          <a:prstGeom prst="rect">
            <a:avLst/>
          </a:prstGeom>
          <a:ln w="15875">
            <a:solidFill>
              <a:srgbClr val="00B0F0"/>
            </a:solidFill>
          </a:ln>
        </p:spPr>
      </p:pic>
      <p:sp>
        <p:nvSpPr>
          <p:cNvPr id="14" name="TextBox 13">
            <a:extLst>
              <a:ext uri="{FF2B5EF4-FFF2-40B4-BE49-F238E27FC236}">
                <a16:creationId xmlns:a16="http://schemas.microsoft.com/office/drawing/2014/main" id="{5A0AD316-329D-8835-D897-52574972A60A}"/>
              </a:ext>
            </a:extLst>
          </p:cNvPr>
          <p:cNvSpPr txBox="1"/>
          <p:nvPr/>
        </p:nvSpPr>
        <p:spPr>
          <a:xfrm>
            <a:off x="5327421" y="3933244"/>
            <a:ext cx="2028074" cy="923330"/>
          </a:xfrm>
          <a:prstGeom prst="rect">
            <a:avLst/>
          </a:prstGeom>
          <a:noFill/>
          <a:ln w="15875">
            <a:solidFill>
              <a:srgbClr val="00B0F0"/>
            </a:solidFill>
          </a:ln>
        </p:spPr>
        <p:txBody>
          <a:bodyPr wrap="square" rtlCol="0">
            <a:spAutoFit/>
          </a:bodyPr>
          <a:lstStyle/>
          <a:p>
            <a:pPr algn="just"/>
            <a:r>
              <a:rPr lang="en-GB" sz="900" b="1" dirty="0"/>
              <a:t>Fig 1.</a:t>
            </a:r>
            <a:r>
              <a:rPr lang="en-GB" sz="900" dirty="0"/>
              <a:t> PTL Surgical Dashboard – an intuitive, user-friendly digital interface. Patients can be sorted according to demographics, surgical discipline, time spent on the waiting list and even searched by individual NHS number.</a:t>
            </a:r>
          </a:p>
        </p:txBody>
      </p:sp>
      <p:sp>
        <p:nvSpPr>
          <p:cNvPr id="21" name="TextBox 20">
            <a:extLst>
              <a:ext uri="{FF2B5EF4-FFF2-40B4-BE49-F238E27FC236}">
                <a16:creationId xmlns:a16="http://schemas.microsoft.com/office/drawing/2014/main" id="{6B6841FC-86EF-1125-3F79-D29A520F1073}"/>
              </a:ext>
            </a:extLst>
          </p:cNvPr>
          <p:cNvSpPr txBox="1"/>
          <p:nvPr/>
        </p:nvSpPr>
        <p:spPr>
          <a:xfrm>
            <a:off x="127589" y="5705649"/>
            <a:ext cx="5154024" cy="923330"/>
          </a:xfrm>
          <a:prstGeom prst="rect">
            <a:avLst/>
          </a:prstGeom>
          <a:noFill/>
        </p:spPr>
        <p:txBody>
          <a:bodyPr wrap="square" rtlCol="0">
            <a:spAutoFit/>
          </a:bodyPr>
          <a:lstStyle/>
          <a:p>
            <a:pPr algn="just"/>
            <a:r>
              <a:rPr lang="en-GB" sz="900" b="1" dirty="0"/>
              <a:t>Results</a:t>
            </a:r>
          </a:p>
          <a:p>
            <a:pPr algn="just"/>
            <a:r>
              <a:rPr lang="en-GB" sz="900" dirty="0"/>
              <a:t>Of the final 100 patients sampled, the triage tool correctly identified 85% as</a:t>
            </a:r>
            <a:r>
              <a:rPr lang="en-GB" sz="900" b="1" dirty="0"/>
              <a:t> </a:t>
            </a:r>
            <a:r>
              <a:rPr lang="en-GB" sz="900" dirty="0"/>
              <a:t>truly ASA 1, labelled low-risk (Gold). Of the remaining 15 patients, triage failure occurred due to incomplete and inaccurate data on the integrated care record including BMI (6 patients) , alcohol intake (1 patient), difficulty coding OSA on the integrated care record (2 patients) , and patients with no data available on their record (4 patients). Conflicting diagnoses on the GP held record compared to secondary care records was noted in 4 cases.</a:t>
            </a:r>
          </a:p>
        </p:txBody>
      </p:sp>
      <p:pic>
        <p:nvPicPr>
          <p:cNvPr id="22" name="Content Placeholder 4">
            <a:extLst>
              <a:ext uri="{FF2B5EF4-FFF2-40B4-BE49-F238E27FC236}">
                <a16:creationId xmlns:a16="http://schemas.microsoft.com/office/drawing/2014/main" id="{ED1F5928-979B-BD7A-0FB1-8100CE62C936}"/>
              </a:ext>
            </a:extLst>
          </p:cNvPr>
          <p:cNvPicPr>
            <a:picLocks noChangeAspect="1"/>
          </p:cNvPicPr>
          <p:nvPr/>
        </p:nvPicPr>
        <p:blipFill>
          <a:blip r:embed="rId4"/>
          <a:stretch>
            <a:fillRect/>
          </a:stretch>
        </p:blipFill>
        <p:spPr>
          <a:xfrm>
            <a:off x="7568697" y="2598855"/>
            <a:ext cx="2300464" cy="2243538"/>
          </a:xfrm>
          <a:prstGeom prst="rect">
            <a:avLst/>
          </a:prstGeom>
          <a:ln w="19050">
            <a:solidFill>
              <a:srgbClr val="0070C0"/>
            </a:solidFill>
          </a:ln>
        </p:spPr>
      </p:pic>
      <p:sp>
        <p:nvSpPr>
          <p:cNvPr id="24" name="TextBox 23">
            <a:extLst>
              <a:ext uri="{FF2B5EF4-FFF2-40B4-BE49-F238E27FC236}">
                <a16:creationId xmlns:a16="http://schemas.microsoft.com/office/drawing/2014/main" id="{B4492D2D-8733-2DA4-A001-8E465535AAFA}"/>
              </a:ext>
            </a:extLst>
          </p:cNvPr>
          <p:cNvSpPr txBox="1"/>
          <p:nvPr/>
        </p:nvSpPr>
        <p:spPr>
          <a:xfrm>
            <a:off x="10124598" y="3798283"/>
            <a:ext cx="1946156" cy="923330"/>
          </a:xfrm>
          <a:prstGeom prst="rect">
            <a:avLst/>
          </a:prstGeom>
          <a:noFill/>
          <a:ln w="19050">
            <a:solidFill>
              <a:srgbClr val="0070C0"/>
            </a:solidFill>
          </a:ln>
        </p:spPr>
        <p:txBody>
          <a:bodyPr wrap="square" rtlCol="0">
            <a:spAutoFit/>
          </a:bodyPr>
          <a:lstStyle/>
          <a:p>
            <a:pPr algn="just"/>
            <a:r>
              <a:rPr lang="en-GB" sz="900" b="1" dirty="0"/>
              <a:t>Fig 2. </a:t>
            </a:r>
            <a:r>
              <a:rPr lang="en-GB" sz="900" dirty="0"/>
              <a:t>A right-click gives a visual breakdown of comorbidity and allows access to the Shared Care Record.  Specific, detailed risk stratification is enabled through body system and disease-specific triage categories.</a:t>
            </a:r>
          </a:p>
        </p:txBody>
      </p:sp>
      <p:sp>
        <p:nvSpPr>
          <p:cNvPr id="26" name="TextBox 25">
            <a:extLst>
              <a:ext uri="{FF2B5EF4-FFF2-40B4-BE49-F238E27FC236}">
                <a16:creationId xmlns:a16="http://schemas.microsoft.com/office/drawing/2014/main" id="{74F59DC1-F097-BFB1-23C0-F0809BCFE2BF}"/>
              </a:ext>
            </a:extLst>
          </p:cNvPr>
          <p:cNvSpPr txBox="1"/>
          <p:nvPr/>
        </p:nvSpPr>
        <p:spPr>
          <a:xfrm>
            <a:off x="5327421" y="6400798"/>
            <a:ext cx="5753639" cy="369332"/>
          </a:xfrm>
          <a:prstGeom prst="rect">
            <a:avLst/>
          </a:prstGeom>
          <a:noFill/>
        </p:spPr>
        <p:txBody>
          <a:bodyPr wrap="square" rtlCol="0">
            <a:spAutoFit/>
          </a:bodyPr>
          <a:lstStyle/>
          <a:p>
            <a:r>
              <a:rPr lang="en-GB" sz="900" b="1" dirty="0"/>
              <a:t>Acknowledgements</a:t>
            </a:r>
          </a:p>
          <a:p>
            <a:r>
              <a:rPr lang="en-GB" sz="900" dirty="0"/>
              <a:t>The PTL Surgical Dashboard has been created and developed in collaboration with Graphnet Health Ltd.</a:t>
            </a:r>
          </a:p>
        </p:txBody>
      </p:sp>
      <p:pic>
        <p:nvPicPr>
          <p:cNvPr id="28" name="Picture 27">
            <a:extLst>
              <a:ext uri="{FF2B5EF4-FFF2-40B4-BE49-F238E27FC236}">
                <a16:creationId xmlns:a16="http://schemas.microsoft.com/office/drawing/2014/main" id="{C998A39B-7AF1-F68E-9A5B-E9108B90769F}"/>
              </a:ext>
            </a:extLst>
          </p:cNvPr>
          <p:cNvPicPr>
            <a:picLocks noChangeAspect="1"/>
          </p:cNvPicPr>
          <p:nvPr/>
        </p:nvPicPr>
        <p:blipFill>
          <a:blip r:embed="rId5"/>
          <a:stretch>
            <a:fillRect/>
          </a:stretch>
        </p:blipFill>
        <p:spPr>
          <a:xfrm>
            <a:off x="10646200" y="6385229"/>
            <a:ext cx="1545800" cy="507290"/>
          </a:xfrm>
          <a:prstGeom prst="rect">
            <a:avLst/>
          </a:prstGeom>
        </p:spPr>
      </p:pic>
      <p:cxnSp>
        <p:nvCxnSpPr>
          <p:cNvPr id="31" name="Connector: Elbow 30">
            <a:extLst>
              <a:ext uri="{FF2B5EF4-FFF2-40B4-BE49-F238E27FC236}">
                <a16:creationId xmlns:a16="http://schemas.microsoft.com/office/drawing/2014/main" id="{A56E624F-981D-6726-0B88-0EF8698D04F7}"/>
              </a:ext>
            </a:extLst>
          </p:cNvPr>
          <p:cNvCxnSpPr>
            <a:cxnSpLocks/>
            <a:stCxn id="14" idx="3"/>
          </p:cNvCxnSpPr>
          <p:nvPr/>
        </p:nvCxnSpPr>
        <p:spPr>
          <a:xfrm flipV="1">
            <a:off x="7355495" y="3720624"/>
            <a:ext cx="86164" cy="674285"/>
          </a:xfrm>
          <a:prstGeom prst="bentConnector2">
            <a:avLst/>
          </a:prstGeom>
          <a:ln w="158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C3BFFCA-C0D0-22F2-B229-52154B2FC584}"/>
              </a:ext>
            </a:extLst>
          </p:cNvPr>
          <p:cNvCxnSpPr>
            <a:cxnSpLocks/>
            <a:endCxn id="24" idx="1"/>
          </p:cNvCxnSpPr>
          <p:nvPr/>
        </p:nvCxnSpPr>
        <p:spPr>
          <a:xfrm>
            <a:off x="9869161" y="4109959"/>
            <a:ext cx="255437" cy="149989"/>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AA6131-E234-9C66-B350-6916525FEE0F}"/>
              </a:ext>
            </a:extLst>
          </p:cNvPr>
          <p:cNvSpPr txBox="1"/>
          <p:nvPr/>
        </p:nvSpPr>
        <p:spPr>
          <a:xfrm>
            <a:off x="5281613" y="4981750"/>
            <a:ext cx="6757426" cy="1338828"/>
          </a:xfrm>
          <a:prstGeom prst="rect">
            <a:avLst/>
          </a:prstGeom>
          <a:noFill/>
        </p:spPr>
        <p:txBody>
          <a:bodyPr wrap="square" rtlCol="0">
            <a:spAutoFit/>
          </a:bodyPr>
          <a:lstStyle/>
          <a:p>
            <a:pPr algn="just"/>
            <a:r>
              <a:rPr lang="en-GB" sz="900" b="1" dirty="0"/>
              <a:t>Conclusion</a:t>
            </a:r>
          </a:p>
          <a:p>
            <a:pPr algn="just"/>
            <a:r>
              <a:rPr lang="en-GB" sz="900" dirty="0"/>
              <a:t>Results of testing suggest our surgical dashboard is accurate at selecting and triaging patients according to their comorbidities, health status and other lifestyle factors such as smoking and BMI measurement. Triaging errors have been found to occur due to incomplete or inaccurate patient data held on the Integrated Care Record. Additionally, changes in a patients circumstances (e.g. BMI, new diagnoses) between the recording of data in primary care and POA triage may also lead to inappropriate risk stratification. We believe our PTL Surgical Dashboard Tool will be transformative in how elective surgical patients are managed at both a clinical and administrative level in Buckinghamshire Healthcare NHS Trust. We are already using the dashboard to prevent unnecessary POA appointments and investigations for our low risk patients.  Using the dashboard, further collaborative work is ongoing with Primary Care and Public Health in Buckinghamshire, to identify patients awaiting surgery with medical conditions amenable to optimisation. </a:t>
            </a:r>
          </a:p>
        </p:txBody>
      </p:sp>
      <p:graphicFrame>
        <p:nvGraphicFramePr>
          <p:cNvPr id="19" name="Table 6">
            <a:extLst>
              <a:ext uri="{FF2B5EF4-FFF2-40B4-BE49-F238E27FC236}">
                <a16:creationId xmlns:a16="http://schemas.microsoft.com/office/drawing/2014/main" id="{5A70ED7E-CE12-6E5E-CA29-819C90574DEB}"/>
              </a:ext>
            </a:extLst>
          </p:cNvPr>
          <p:cNvGraphicFramePr>
            <a:graphicFrameLocks noGrp="1"/>
          </p:cNvGraphicFramePr>
          <p:nvPr>
            <p:extLst>
              <p:ext uri="{D42A27DB-BD31-4B8C-83A1-F6EECF244321}">
                <p14:modId xmlns:p14="http://schemas.microsoft.com/office/powerpoint/2010/main" val="159727741"/>
              </p:ext>
            </p:extLst>
          </p:nvPr>
        </p:nvGraphicFramePr>
        <p:xfrm>
          <a:off x="204302" y="4018922"/>
          <a:ext cx="4996081" cy="1416695"/>
        </p:xfrm>
        <a:graphic>
          <a:graphicData uri="http://schemas.openxmlformats.org/drawingml/2006/table">
            <a:tbl>
              <a:tblPr firstRow="1" bandRow="1">
                <a:tableStyleId>{5C22544A-7EE6-4342-B048-85BDC9FD1C3A}</a:tableStyleId>
              </a:tblPr>
              <a:tblGrid>
                <a:gridCol w="567853">
                  <a:extLst>
                    <a:ext uri="{9D8B030D-6E8A-4147-A177-3AD203B41FA5}">
                      <a16:colId xmlns:a16="http://schemas.microsoft.com/office/drawing/2014/main" val="77132991"/>
                    </a:ext>
                  </a:extLst>
                </a:gridCol>
                <a:gridCol w="1462871">
                  <a:extLst>
                    <a:ext uri="{9D8B030D-6E8A-4147-A177-3AD203B41FA5}">
                      <a16:colId xmlns:a16="http://schemas.microsoft.com/office/drawing/2014/main" val="3326466192"/>
                    </a:ext>
                  </a:extLst>
                </a:gridCol>
                <a:gridCol w="2965357">
                  <a:extLst>
                    <a:ext uri="{9D8B030D-6E8A-4147-A177-3AD203B41FA5}">
                      <a16:colId xmlns:a16="http://schemas.microsoft.com/office/drawing/2014/main" val="3236028862"/>
                    </a:ext>
                  </a:extLst>
                </a:gridCol>
              </a:tblGrid>
              <a:tr h="432312">
                <a:tc>
                  <a:txBody>
                    <a:bodyPr/>
                    <a:lstStyle/>
                    <a:p>
                      <a:pPr algn="ctr"/>
                      <a:r>
                        <a:rPr lang="en-GB" sz="800" b="1" dirty="0">
                          <a:solidFill>
                            <a:schemeClr val="tx1"/>
                          </a:solidFill>
                        </a:rPr>
                        <a:t>GOLD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nSpc>
                          <a:spcPct val="107000"/>
                        </a:lnSpc>
                        <a:spcAft>
                          <a:spcPts val="800"/>
                        </a:spcAft>
                      </a:pPr>
                      <a:r>
                        <a:rPr lang="en-GB" sz="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ASA 1 equivalent (including BMI &lt;35, age &lt;65, non-smoking status, alcohol &lt;14 units/week)</a:t>
                      </a:r>
                      <a:endParaRPr lang="en-GB"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alpha val="30000"/>
                      </a:schemeClr>
                    </a:solidFill>
                  </a:tcPr>
                </a:tc>
                <a:tc>
                  <a:txBody>
                    <a:bodyPr/>
                    <a:lstStyle/>
                    <a:p>
                      <a:pPr>
                        <a:lnSpc>
                          <a:spcPct val="107000"/>
                        </a:lnSpc>
                        <a:spcAft>
                          <a:spcPts val="800"/>
                        </a:spcAft>
                      </a:pPr>
                      <a:r>
                        <a:rPr lang="en-GB" sz="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Suitable to proceed to surgery without POA appointment (HCA clinic only)</a:t>
                      </a:r>
                      <a:endParaRPr lang="en-GB"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alpha val="30000"/>
                      </a:schemeClr>
                    </a:solidFill>
                  </a:tcPr>
                </a:tc>
                <a:extLst>
                  <a:ext uri="{0D108BD9-81ED-4DB2-BD59-A6C34878D82A}">
                    <a16:rowId xmlns:a16="http://schemas.microsoft.com/office/drawing/2014/main" val="2910398666"/>
                  </a:ext>
                </a:extLst>
              </a:tr>
              <a:tr h="347752">
                <a:tc>
                  <a:txBody>
                    <a:bodyPr/>
                    <a:lstStyle/>
                    <a:p>
                      <a:pPr algn="ctr"/>
                      <a:r>
                        <a:rPr lang="en-GB" sz="800" b="1" dirty="0">
                          <a:solidFill>
                            <a:schemeClr val="tx1"/>
                          </a:solidFill>
                        </a:rPr>
                        <a:t>GREEN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nSpc>
                          <a:spcPct val="107000"/>
                        </a:lnSpc>
                        <a:spcAft>
                          <a:spcPts val="800"/>
                        </a:spcAft>
                      </a:pPr>
                      <a:r>
                        <a:rPr lang="en-GB" sz="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ASA 2 equivalent (well controlled)</a:t>
                      </a:r>
                      <a:endParaRPr lang="en-GB"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30000"/>
                      </a:srgbClr>
                    </a:solidFill>
                  </a:tcPr>
                </a:tc>
                <a:tc>
                  <a:txBody>
                    <a:bodyPr/>
                    <a:lstStyle/>
                    <a:p>
                      <a:pPr>
                        <a:lnSpc>
                          <a:spcPct val="107000"/>
                        </a:lnSpc>
                        <a:spcAft>
                          <a:spcPts val="800"/>
                        </a:spcAft>
                      </a:pPr>
                      <a:r>
                        <a:rPr lang="en-GB" sz="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Suitable for nurse-led remote/telephone pre-op assessment</a:t>
                      </a:r>
                      <a:endParaRPr lang="en-GB"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30000"/>
                      </a:srgbClr>
                    </a:solidFill>
                  </a:tcPr>
                </a:tc>
                <a:extLst>
                  <a:ext uri="{0D108BD9-81ED-4DB2-BD59-A6C34878D82A}">
                    <a16:rowId xmlns:a16="http://schemas.microsoft.com/office/drawing/2014/main" val="1227901142"/>
                  </a:ext>
                </a:extLst>
              </a:tr>
              <a:tr h="336134">
                <a:tc>
                  <a:txBody>
                    <a:bodyPr/>
                    <a:lstStyle/>
                    <a:p>
                      <a:pPr algn="ctr"/>
                      <a:r>
                        <a:rPr lang="en-GB" sz="800" b="1" dirty="0">
                          <a:solidFill>
                            <a:schemeClr val="tx1"/>
                          </a:solidFill>
                        </a:rPr>
                        <a:t>YELLOW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GB" sz="800" b="1" kern="1200" dirty="0">
                          <a:solidFill>
                            <a:schemeClr val="tx1"/>
                          </a:solidFill>
                          <a:effectLst/>
                          <a:latin typeface="+mn-lt"/>
                          <a:ea typeface="+mn-ea"/>
                          <a:cs typeface="+mn-cs"/>
                        </a:rPr>
                        <a:t>ASA 2 or 3 equivalent</a:t>
                      </a:r>
                      <a:endParaRPr lang="en-GB"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alpha val="30000"/>
                      </a:srgbClr>
                    </a:solidFill>
                  </a:tcPr>
                </a:tc>
                <a:tc>
                  <a:txBody>
                    <a:bodyPr/>
                    <a:lstStyle/>
                    <a:p>
                      <a:pPr>
                        <a:lnSpc>
                          <a:spcPct val="107000"/>
                        </a:lnSpc>
                        <a:spcAft>
                          <a:spcPts val="800"/>
                        </a:spcAft>
                      </a:pPr>
                      <a:r>
                        <a:rPr lang="en-GB" sz="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Requires face-to-face pre-op assessment (may require formal anaesthetic review)</a:t>
                      </a:r>
                      <a:endParaRPr lang="en-GB"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alpha val="30000"/>
                      </a:srgbClr>
                    </a:solidFill>
                  </a:tcPr>
                </a:tc>
                <a:extLst>
                  <a:ext uri="{0D108BD9-81ED-4DB2-BD59-A6C34878D82A}">
                    <a16:rowId xmlns:a16="http://schemas.microsoft.com/office/drawing/2014/main" val="1258805670"/>
                  </a:ext>
                </a:extLst>
              </a:tr>
              <a:tr h="300497">
                <a:tc>
                  <a:txBody>
                    <a:bodyPr/>
                    <a:lstStyle/>
                    <a:p>
                      <a:pPr algn="ctr"/>
                      <a:r>
                        <a:rPr lang="en-GB" sz="800" b="1" dirty="0">
                          <a:solidFill>
                            <a:schemeClr val="tx1"/>
                          </a:solidFill>
                        </a:rPr>
                        <a:t>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GB" sz="800" b="1" kern="1200" dirty="0">
                          <a:solidFill>
                            <a:schemeClr val="tx1"/>
                          </a:solidFill>
                          <a:effectLst/>
                          <a:latin typeface="+mn-lt"/>
                          <a:ea typeface="+mn-ea"/>
                          <a:cs typeface="+mn-cs"/>
                        </a:rPr>
                        <a:t>ASA 4 equivalent</a:t>
                      </a:r>
                      <a:endParaRPr lang="en-GB"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alpha val="30000"/>
                      </a:srgbClr>
                    </a:solidFill>
                  </a:tcPr>
                </a:tc>
                <a:tc>
                  <a:txBody>
                    <a:bodyPr/>
                    <a:lstStyle/>
                    <a:p>
                      <a:pPr>
                        <a:lnSpc>
                          <a:spcPct val="107000"/>
                        </a:lnSpc>
                        <a:spcAft>
                          <a:spcPts val="800"/>
                        </a:spcAft>
                      </a:pPr>
                      <a:r>
                        <a:rPr lang="en-GB" sz="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Requires face-to-face assessment and expected to require clinician review</a:t>
                      </a:r>
                      <a:endParaRPr lang="en-GB"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alpha val="30000"/>
                      </a:srgbClr>
                    </a:solidFill>
                  </a:tcPr>
                </a:tc>
                <a:extLst>
                  <a:ext uri="{0D108BD9-81ED-4DB2-BD59-A6C34878D82A}">
                    <a16:rowId xmlns:a16="http://schemas.microsoft.com/office/drawing/2014/main" val="2848710950"/>
                  </a:ext>
                </a:extLst>
              </a:tr>
            </a:tbl>
          </a:graphicData>
        </a:graphic>
      </p:graphicFrame>
      <p:sp>
        <p:nvSpPr>
          <p:cNvPr id="20" name="TextBox 19">
            <a:extLst>
              <a:ext uri="{FF2B5EF4-FFF2-40B4-BE49-F238E27FC236}">
                <a16:creationId xmlns:a16="http://schemas.microsoft.com/office/drawing/2014/main" id="{00636FB6-39F0-A501-ED6E-C104996DDD61}"/>
              </a:ext>
            </a:extLst>
          </p:cNvPr>
          <p:cNvSpPr txBox="1"/>
          <p:nvPr/>
        </p:nvSpPr>
        <p:spPr>
          <a:xfrm>
            <a:off x="114903" y="5408297"/>
            <a:ext cx="4253218" cy="230832"/>
          </a:xfrm>
          <a:prstGeom prst="rect">
            <a:avLst/>
          </a:prstGeom>
          <a:noFill/>
        </p:spPr>
        <p:txBody>
          <a:bodyPr wrap="square" rtlCol="0">
            <a:spAutoFit/>
          </a:bodyPr>
          <a:lstStyle/>
          <a:p>
            <a:r>
              <a:rPr lang="en-GB" sz="900" b="1" dirty="0"/>
              <a:t>Table 1. </a:t>
            </a:r>
            <a:r>
              <a:rPr lang="en-GB" sz="900" dirty="0"/>
              <a:t>Colour coded POA patient triage categories</a:t>
            </a:r>
          </a:p>
        </p:txBody>
      </p:sp>
    </p:spTree>
    <p:extLst>
      <p:ext uri="{BB962C8B-B14F-4D97-AF65-F5344CB8AC3E}">
        <p14:creationId xmlns:p14="http://schemas.microsoft.com/office/powerpoint/2010/main" val="799449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408FE147-2D6D-44FE-89D9-1B458E299051}">
  <we:reference id="ec54a0d4-1494-4e42-b65a-78000cc718aa" version="1.0.0.0" store="EXCatalog" storeType="EXCatalog"/>
  <we:alternateReferences>
    <we:reference id="WA200003509" version="1.0.0.0" store="en-GB"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4CCAA1CE-8DF8-418B-8333-EA54C9B08204}"/>
</file>

<file path=customXml/itemProps2.xml><?xml version="1.0" encoding="utf-8"?>
<ds:datastoreItem xmlns:ds="http://schemas.openxmlformats.org/officeDocument/2006/customXml" ds:itemID="{A19FE16D-08B0-41C2-94B7-8AF14E7C63B3}"/>
</file>

<file path=customXml/itemProps3.xml><?xml version="1.0" encoding="utf-8"?>
<ds:datastoreItem xmlns:ds="http://schemas.openxmlformats.org/officeDocument/2006/customXml" ds:itemID="{FAA334B0-3A1F-4066-A302-65EF0C94B82C}"/>
</file>

<file path=docProps/app.xml><?xml version="1.0" encoding="utf-8"?>
<Properties xmlns="http://schemas.openxmlformats.org/officeDocument/2006/extended-properties" xmlns:vt="http://schemas.openxmlformats.org/officeDocument/2006/docPropsVTypes">
  <Template/>
  <TotalTime>667</TotalTime>
  <Words>826</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ARMSTRONG, Lawrence (BUCKINGHAMSHIRE HEALTHCARE NHS TRUST)</dc:creator>
  <cp:lastModifiedBy>ARMSTRONG, Lawrence (BUCKINGHAMSHIRE HEALTHCARE NHS TRUST)</cp:lastModifiedBy>
  <cp:revision>88</cp:revision>
  <dcterms:created xsi:type="dcterms:W3CDTF">2023-03-14T12:12:09Z</dcterms:created>
  <dcterms:modified xsi:type="dcterms:W3CDTF">2023-03-20T17:46:54Z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